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77" r:id="rId3"/>
    <p:sldId id="257" r:id="rId4"/>
    <p:sldId id="258" r:id="rId5"/>
    <p:sldId id="270" r:id="rId6"/>
    <p:sldId id="261" r:id="rId7"/>
    <p:sldId id="272" r:id="rId8"/>
    <p:sldId id="273" r:id="rId9"/>
    <p:sldId id="274" r:id="rId10"/>
    <p:sldId id="286" r:id="rId11"/>
    <p:sldId id="285" r:id="rId12"/>
    <p:sldId id="271" r:id="rId13"/>
    <p:sldId id="262" r:id="rId14"/>
    <p:sldId id="266" r:id="rId15"/>
    <p:sldId id="263" r:id="rId16"/>
    <p:sldId id="275" r:id="rId17"/>
    <p:sldId id="283" r:id="rId18"/>
    <p:sldId id="276" r:id="rId19"/>
    <p:sldId id="264" r:id="rId20"/>
    <p:sldId id="265" r:id="rId21"/>
    <p:sldId id="279" r:id="rId22"/>
    <p:sldId id="278" r:id="rId23"/>
    <p:sldId id="280" r:id="rId24"/>
    <p:sldId id="281" r:id="rId25"/>
    <p:sldId id="287" r:id="rId26"/>
    <p:sldId id="282" r:id="rId27"/>
    <p:sldId id="284" r:id="rId28"/>
    <p:sldId id="269"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73415" autoAdjust="0"/>
  </p:normalViewPr>
  <p:slideViewPr>
    <p:cSldViewPr>
      <p:cViewPr varScale="1">
        <p:scale>
          <a:sx n="53" d="100"/>
          <a:sy n="53" d="100"/>
        </p:scale>
        <p:origin x="-990" y="-84"/>
      </p:cViewPr>
      <p:guideLst>
        <p:guide orient="horz" pos="2160"/>
        <p:guide pos="2880"/>
      </p:guideLst>
    </p:cSldViewPr>
  </p:slideViewPr>
  <p:notesTextViewPr>
    <p:cViewPr>
      <p:scale>
        <a:sx n="100" d="100"/>
        <a:sy n="100" d="100"/>
      </p:scale>
      <p:origin x="0" y="0"/>
    </p:cViewPr>
  </p:notesTextViewPr>
  <p:sorterViewPr>
    <p:cViewPr>
      <p:scale>
        <a:sx n="89" d="100"/>
        <a:sy n="89" d="100"/>
      </p:scale>
      <p:origin x="0" y="49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566E97-EEB9-4894-8718-DB10E2A58C85}" type="datetimeFigureOut">
              <a:rPr lang="en-US" smtClean="0"/>
              <a:pPr/>
              <a:t>7/13/2012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CD8505-0F1C-469B-9585-9F5CF457C4A2}" type="slidenum">
              <a:rPr lang="en-US" smtClean="0"/>
              <a:pPr/>
              <a:t>‹#›</a:t>
            </a:fld>
            <a:endParaRPr lang="en-US"/>
          </a:p>
        </p:txBody>
      </p:sp>
    </p:spTree>
    <p:extLst>
      <p:ext uri="{BB962C8B-B14F-4D97-AF65-F5344CB8AC3E}">
        <p14:creationId xmlns:p14="http://schemas.microsoft.com/office/powerpoint/2010/main" xmlns="" val="2331084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Read through each bullet so participants understand the purpose of this module.</a:t>
            </a:r>
            <a:endParaRPr lang="en-US" dirty="0"/>
          </a:p>
        </p:txBody>
      </p:sp>
      <p:sp>
        <p:nvSpPr>
          <p:cNvPr id="4" name="Slide Number Placeholder 3"/>
          <p:cNvSpPr>
            <a:spLocks noGrp="1"/>
          </p:cNvSpPr>
          <p:nvPr>
            <p:ph type="sldNum" sz="quarter" idx="10"/>
          </p:nvPr>
        </p:nvSpPr>
        <p:spPr/>
        <p:txBody>
          <a:bodyPr/>
          <a:lstStyle/>
          <a:p>
            <a:fld id="{0BCD8505-0F1C-469B-9585-9F5CF457C4A2}"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Same as slide for Tier 2.  Students are</a:t>
            </a:r>
            <a:r>
              <a:rPr lang="en-US" baseline="0" dirty="0" smtClean="0"/>
              <a:t> expected to show growth that will close the gap towards benchmark goals.  These questions will guide the team as they identify the deficit and prescribe an intervention.</a:t>
            </a:r>
            <a:endParaRPr lang="en-US" dirty="0"/>
          </a:p>
        </p:txBody>
      </p:sp>
      <p:sp>
        <p:nvSpPr>
          <p:cNvPr id="4" name="Slide Number Placeholder 3"/>
          <p:cNvSpPr>
            <a:spLocks noGrp="1"/>
          </p:cNvSpPr>
          <p:nvPr>
            <p:ph type="sldNum" sz="quarter" idx="10"/>
          </p:nvPr>
        </p:nvSpPr>
        <p:spPr/>
        <p:txBody>
          <a:bodyPr/>
          <a:lstStyle/>
          <a:p>
            <a:fld id="{0BCD8505-0F1C-469B-9585-9F5CF457C4A2}" type="slidenum">
              <a:rPr lang="en-US" smtClean="0"/>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an example: Example School was interested in developing a Tier 2 system with a focus on reading. We reviewed their reading benchmark data and found an interesting trend. Overall, students at the school were progressing quite well with general education instruction. More than 85% of the students were meeting proficiency targets with Tier 1 instruction alone. However, at this school, once a student was identified as at risk for poor reading outcomes, that student tended to remain in the at-risk category. In other words, the instructional program in place to support at-risk students was not effective. So for this school, it became clear that they had a strong core program and a consistent way to identify struggling students. What was needed was a Tier 2 instructional program that was more supportive of the needs of the students at risk for poor reading outcomes. (NCRTI)</a:t>
            </a:r>
            <a:endParaRPr lang="en-US" dirty="0"/>
          </a:p>
        </p:txBody>
      </p:sp>
      <p:sp>
        <p:nvSpPr>
          <p:cNvPr id="4" name="Slide Number Placeholder 3"/>
          <p:cNvSpPr>
            <a:spLocks noGrp="1"/>
          </p:cNvSpPr>
          <p:nvPr>
            <p:ph type="sldNum" sz="quarter" idx="10"/>
          </p:nvPr>
        </p:nvSpPr>
        <p:spPr/>
        <p:txBody>
          <a:bodyPr/>
          <a:lstStyle/>
          <a:p>
            <a:fld id="{0BCD8505-0F1C-469B-9585-9F5CF457C4A2}" type="slidenum">
              <a:rPr lang="en-US" smtClean="0"/>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Many exploring</a:t>
            </a:r>
            <a:r>
              <a:rPr lang="en-US" baseline="0" dirty="0" smtClean="0"/>
              <a:t> schools have never been through this process before.  Use the example from the previous slide to get them started.  Facilitators should move to as many groups as possible to help them look at their data.</a:t>
            </a:r>
          </a:p>
          <a:p>
            <a:endParaRPr lang="en-US" baseline="0" dirty="0" smtClean="0"/>
          </a:p>
          <a:p>
            <a:r>
              <a:rPr lang="en-US" baseline="0" dirty="0" smtClean="0"/>
              <a:t>Allow up to 20 minutes for this activity.</a:t>
            </a:r>
            <a:endParaRPr lang="en-US" dirty="0"/>
          </a:p>
        </p:txBody>
      </p:sp>
      <p:sp>
        <p:nvSpPr>
          <p:cNvPr id="4" name="Slide Number Placeholder 3"/>
          <p:cNvSpPr>
            <a:spLocks noGrp="1"/>
          </p:cNvSpPr>
          <p:nvPr>
            <p:ph type="sldNum" sz="quarter" idx="10"/>
          </p:nvPr>
        </p:nvSpPr>
        <p:spPr/>
        <p:txBody>
          <a:bodyPr/>
          <a:lstStyle/>
          <a:p>
            <a:fld id="{0BCD8505-0F1C-469B-9585-9F5CF457C4A2}" type="slidenum">
              <a:rPr lang="en-US" smtClean="0"/>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Teams may need another 15-20 minutes to talk</a:t>
            </a:r>
            <a:r>
              <a:rPr lang="en-US" baseline="0" dirty="0" smtClean="0"/>
              <a:t> through these questions.</a:t>
            </a:r>
            <a:endParaRPr lang="en-US" dirty="0"/>
          </a:p>
        </p:txBody>
      </p:sp>
      <p:sp>
        <p:nvSpPr>
          <p:cNvPr id="4" name="Slide Number Placeholder 3"/>
          <p:cNvSpPr>
            <a:spLocks noGrp="1"/>
          </p:cNvSpPr>
          <p:nvPr>
            <p:ph type="sldNum" sz="quarter" idx="10"/>
          </p:nvPr>
        </p:nvSpPr>
        <p:spPr/>
        <p:txBody>
          <a:bodyPr/>
          <a:lstStyle/>
          <a:p>
            <a:fld id="{0BCD8505-0F1C-469B-9585-9F5CF457C4A2}" type="slidenum">
              <a:rPr lang="en-US" smtClean="0"/>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each person to reflect</a:t>
            </a:r>
            <a:r>
              <a:rPr lang="en-US" baseline="0" dirty="0" smtClean="0"/>
              <a:t> individually for 2-5 minutes before sharing with their team.  Then allow teams a few minutes to share with the whole group before moving on.</a:t>
            </a:r>
          </a:p>
          <a:p>
            <a:endParaRPr lang="en-US" baseline="0" dirty="0" smtClean="0"/>
          </a:p>
          <a:p>
            <a:r>
              <a:rPr lang="en-US" baseline="0" dirty="0" smtClean="0"/>
              <a:t>Possible challenges:</a:t>
            </a:r>
          </a:p>
          <a:p>
            <a:r>
              <a:rPr lang="en-US" baseline="0" dirty="0" smtClean="0"/>
              <a:t>-Not sure who are Tier 2 or Tier 3 students</a:t>
            </a:r>
          </a:p>
          <a:p>
            <a:r>
              <a:rPr lang="en-US" baseline="0" dirty="0" smtClean="0"/>
              <a:t>-Not ready for this activity yet</a:t>
            </a:r>
          </a:p>
          <a:p>
            <a:r>
              <a:rPr lang="en-US" baseline="0" dirty="0" smtClean="0"/>
              <a:t>-Not enough time for this activity</a:t>
            </a:r>
            <a:endParaRPr lang="en-US" dirty="0"/>
          </a:p>
        </p:txBody>
      </p:sp>
      <p:sp>
        <p:nvSpPr>
          <p:cNvPr id="4" name="Slide Number Placeholder 3"/>
          <p:cNvSpPr>
            <a:spLocks noGrp="1"/>
          </p:cNvSpPr>
          <p:nvPr>
            <p:ph type="sldNum" sz="quarter" idx="10"/>
          </p:nvPr>
        </p:nvSpPr>
        <p:spPr/>
        <p:txBody>
          <a:bodyPr/>
          <a:lstStyle/>
          <a:p>
            <a:fld id="{0BCD8505-0F1C-469B-9585-9F5CF457C4A2}" type="slidenum">
              <a:rPr lang="en-US" smtClean="0"/>
              <a:pPr/>
              <a:t>18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Data</a:t>
            </a:r>
            <a:r>
              <a:rPr lang="en-US" baseline="0" dirty="0" smtClean="0"/>
              <a:t> Management: There are many choices out there (DIBELS, </a:t>
            </a:r>
            <a:r>
              <a:rPr lang="en-US" baseline="0" dirty="0" err="1" smtClean="0"/>
              <a:t>AIMSweb</a:t>
            </a:r>
            <a:r>
              <a:rPr lang="en-US" baseline="0" dirty="0" smtClean="0"/>
              <a:t>, or even tracking within excel spreadsheets).They range from expensive to free. The key is to determine how your school will manage data for all types of assessments you will be using. Can your system manage all three?</a:t>
            </a:r>
            <a:r>
              <a:rPr lang="en-US" dirty="0" smtClean="0"/>
              <a:t> Data must be compiled and reviewed to make decisions that support continuous improvement. For many schools, a lot of data are collected, but there is no school-wide system for data evaluation and decision making.</a:t>
            </a:r>
            <a:endParaRPr lang="en-US" baseline="0" dirty="0" smtClean="0"/>
          </a:p>
          <a:p>
            <a:r>
              <a:rPr lang="en-US" baseline="0" dirty="0" smtClean="0"/>
              <a:t> </a:t>
            </a:r>
          </a:p>
          <a:p>
            <a:r>
              <a:rPr lang="en-US" baseline="0" dirty="0" smtClean="0"/>
              <a:t>Appropriate interventions: If your school benchmark data shows that decoding is a strength with your core program but your students are week in comprehension, use this to determine your interventions.  Set your schedule and interventionists to work with programs that address comprehension, not decoding.</a:t>
            </a:r>
          </a:p>
          <a:p>
            <a:endParaRPr lang="en-US" baseline="0" dirty="0" smtClean="0"/>
          </a:p>
          <a:p>
            <a:r>
              <a:rPr lang="en-US" baseline="0" dirty="0" smtClean="0"/>
              <a:t>Exploring schools have already completed Curriculum Inventories in reading and/or math.  Encourage them to use this tool to help them evaluate their current interventions.  Where might they be in need of more resources?</a:t>
            </a:r>
          </a:p>
          <a:p>
            <a:endParaRPr lang="en-US" baseline="0" dirty="0" smtClean="0"/>
          </a:p>
          <a:p>
            <a:r>
              <a:rPr lang="en-US" baseline="0" dirty="0" smtClean="0"/>
              <a:t>Intervention team: Staff members (2 or more) who are working with Tier 2 students must understand how to use your data management system, how to use your various types of assessments, and how to effectively implement the programs or strategies needed for these students to be successful. </a:t>
            </a:r>
            <a:r>
              <a:rPr lang="en-US" dirty="0" smtClean="0"/>
              <a:t>The team meets on a regular basis to review data, problem-solve for students who are not making progress, and continue to refine their Tier 2 instruction so that it is highly effective for at-risk students.</a:t>
            </a:r>
            <a:endParaRPr lang="en-US" dirty="0"/>
          </a:p>
        </p:txBody>
      </p:sp>
      <p:sp>
        <p:nvSpPr>
          <p:cNvPr id="4" name="Slide Number Placeholder 3"/>
          <p:cNvSpPr>
            <a:spLocks noGrp="1"/>
          </p:cNvSpPr>
          <p:nvPr>
            <p:ph type="sldNum" sz="quarter" idx="10"/>
          </p:nvPr>
        </p:nvSpPr>
        <p:spPr/>
        <p:txBody>
          <a:bodyPr/>
          <a:lstStyle/>
          <a:p>
            <a:fld id="{0BCD8505-0F1C-469B-9585-9F5CF457C4A2}" type="slidenum">
              <a:rPr lang="en-US" smtClean="0"/>
              <a:pPr/>
              <a:t>19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Many schools</a:t>
            </a:r>
            <a:r>
              <a:rPr lang="en-US" baseline="0" dirty="0" smtClean="0"/>
              <a:t> want to skip Tier 1 and begin working immediately on Tier 2.  Tier 2 is just one part of a school-wide system.  Careful planning is important to make each Tier an effective part of the overall system. Each item below will be addressed on the following slides.</a:t>
            </a:r>
          </a:p>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0BCD8505-0F1C-469B-9585-9F5CF457C4A2}" type="slidenum">
              <a:rPr lang="en-US" smtClean="0"/>
              <a:pPr/>
              <a:t>20</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Allow 10 minutes for team</a:t>
            </a:r>
            <a:r>
              <a:rPr lang="en-US" baseline="0" dirty="0" smtClean="0"/>
              <a:t> discussions.</a:t>
            </a:r>
            <a:endParaRPr lang="en-US" dirty="0"/>
          </a:p>
        </p:txBody>
      </p:sp>
      <p:sp>
        <p:nvSpPr>
          <p:cNvPr id="4" name="Slide Number Placeholder 3"/>
          <p:cNvSpPr>
            <a:spLocks noGrp="1"/>
          </p:cNvSpPr>
          <p:nvPr>
            <p:ph type="sldNum" sz="quarter" idx="10"/>
          </p:nvPr>
        </p:nvSpPr>
        <p:spPr/>
        <p:txBody>
          <a:bodyPr/>
          <a:lstStyle/>
          <a:p>
            <a:fld id="{0BCD8505-0F1C-469B-9585-9F5CF457C4A2}" type="slidenum">
              <a:rPr lang="en-US" smtClean="0"/>
              <a:pPr/>
              <a:t>21</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Allow 10 minutes for team discussions.</a:t>
            </a:r>
            <a:endParaRPr lang="en-US" dirty="0"/>
          </a:p>
        </p:txBody>
      </p:sp>
      <p:sp>
        <p:nvSpPr>
          <p:cNvPr id="4" name="Slide Number Placeholder 3"/>
          <p:cNvSpPr>
            <a:spLocks noGrp="1"/>
          </p:cNvSpPr>
          <p:nvPr>
            <p:ph type="sldNum" sz="quarter" idx="10"/>
          </p:nvPr>
        </p:nvSpPr>
        <p:spPr/>
        <p:txBody>
          <a:bodyPr/>
          <a:lstStyle/>
          <a:p>
            <a:fld id="{0BCD8505-0F1C-469B-9585-9F5CF457C4A2}" type="slidenum">
              <a:rPr lang="en-US" smtClean="0"/>
              <a:pPr/>
              <a:t>22</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Allow 10 minutes for team</a:t>
            </a:r>
            <a:r>
              <a:rPr lang="en-US" baseline="0" dirty="0" smtClean="0"/>
              <a:t> discussions.</a:t>
            </a:r>
            <a:endParaRPr lang="en-US" dirty="0"/>
          </a:p>
        </p:txBody>
      </p:sp>
      <p:sp>
        <p:nvSpPr>
          <p:cNvPr id="4" name="Slide Number Placeholder 3"/>
          <p:cNvSpPr>
            <a:spLocks noGrp="1"/>
          </p:cNvSpPr>
          <p:nvPr>
            <p:ph type="sldNum" sz="quarter" idx="10"/>
          </p:nvPr>
        </p:nvSpPr>
        <p:spPr/>
        <p:txBody>
          <a:bodyPr/>
          <a:lstStyle/>
          <a:p>
            <a:fld id="{0BCD8505-0F1C-469B-9585-9F5CF457C4A2}"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definition</a:t>
            </a:r>
            <a:r>
              <a:rPr lang="en-US" baseline="0" dirty="0" smtClean="0"/>
              <a:t> from the National Center of Response to Intervention.</a:t>
            </a:r>
          </a:p>
          <a:p>
            <a:endParaRPr lang="en-US" baseline="0" dirty="0" smtClean="0"/>
          </a:p>
          <a:p>
            <a:r>
              <a:rPr lang="en-US" baseline="0" dirty="0" smtClean="0"/>
              <a:t>Paraphrase in your own words.</a:t>
            </a:r>
            <a:endParaRPr lang="en-US" dirty="0"/>
          </a:p>
        </p:txBody>
      </p:sp>
      <p:sp>
        <p:nvSpPr>
          <p:cNvPr id="4" name="Slide Number Placeholder 3"/>
          <p:cNvSpPr>
            <a:spLocks noGrp="1"/>
          </p:cNvSpPr>
          <p:nvPr>
            <p:ph type="sldNum" sz="quarter" idx="10"/>
          </p:nvPr>
        </p:nvSpPr>
        <p:spPr/>
        <p:txBody>
          <a:bodyPr/>
          <a:lstStyle/>
          <a:p>
            <a:fld id="{0BCD8505-0F1C-469B-9585-9F5CF457C4A2}"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Allow 10 minutes for team dis</a:t>
            </a:r>
            <a:r>
              <a:rPr lang="en-US" baseline="0" dirty="0" smtClean="0"/>
              <a:t>cussions</a:t>
            </a:r>
            <a:r>
              <a:rPr lang="en-US" dirty="0" smtClean="0"/>
              <a:t>.</a:t>
            </a:r>
            <a:endParaRPr lang="en-US" dirty="0"/>
          </a:p>
        </p:txBody>
      </p:sp>
      <p:sp>
        <p:nvSpPr>
          <p:cNvPr id="4" name="Slide Number Placeholder 3"/>
          <p:cNvSpPr>
            <a:spLocks noGrp="1"/>
          </p:cNvSpPr>
          <p:nvPr>
            <p:ph type="sldNum" sz="quarter" idx="10"/>
          </p:nvPr>
        </p:nvSpPr>
        <p:spPr/>
        <p:txBody>
          <a:bodyPr/>
          <a:lstStyle/>
          <a:p>
            <a:fld id="{0BCD8505-0F1C-469B-9585-9F5CF457C4A2}" type="slidenum">
              <a:rPr lang="en-US" smtClean="0"/>
              <a:pPr/>
              <a:t>24</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MT OPI</a:t>
            </a:r>
            <a:endParaRPr lang="en-US" dirty="0"/>
          </a:p>
        </p:txBody>
      </p:sp>
      <p:sp>
        <p:nvSpPr>
          <p:cNvPr id="4" name="Slide Number Placeholder 3"/>
          <p:cNvSpPr>
            <a:spLocks noGrp="1"/>
          </p:cNvSpPr>
          <p:nvPr>
            <p:ph type="sldNum" sz="quarter" idx="10"/>
          </p:nvPr>
        </p:nvSpPr>
        <p:spPr/>
        <p:txBody>
          <a:bodyPr/>
          <a:lstStyle/>
          <a:p>
            <a:fld id="{0BCD8505-0F1C-469B-9585-9F5CF457C4A2}" type="slidenum">
              <a:rPr lang="en-US" smtClean="0"/>
              <a:pPr/>
              <a:t>25</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Refer to updated handout from Project Real schools. Tier</a:t>
            </a:r>
            <a:r>
              <a:rPr lang="en-US" baseline="0" dirty="0" smtClean="0"/>
              <a:t> 2 programs are listed in yellow.  Tier 3 programs are listed in red.</a:t>
            </a:r>
            <a:endParaRPr lang="en-US" dirty="0" smtClean="0"/>
          </a:p>
          <a:p>
            <a:endParaRPr lang="en-US" dirty="0" smtClean="0"/>
          </a:p>
          <a:p>
            <a:r>
              <a:rPr lang="en-US" dirty="0" smtClean="0"/>
              <a:t>This</a:t>
            </a:r>
            <a:r>
              <a:rPr lang="en-US" baseline="0" dirty="0" smtClean="0"/>
              <a:t> is just a tool with a list of programs that schools around the state are currently using.</a:t>
            </a:r>
          </a:p>
          <a:p>
            <a:endParaRPr lang="en-US" baseline="0" dirty="0" smtClean="0"/>
          </a:p>
          <a:p>
            <a:r>
              <a:rPr lang="en-US" sz="1200" dirty="0" smtClean="0"/>
              <a:t>The electronic version is linked to descriptions of the interventions or core materials. Hopefully this will be a useful tool to help schools save time when researching evidence-based interventions.</a:t>
            </a:r>
            <a:endParaRPr lang="en-US" dirty="0"/>
          </a:p>
        </p:txBody>
      </p:sp>
      <p:sp>
        <p:nvSpPr>
          <p:cNvPr id="4" name="Slide Number Placeholder 3"/>
          <p:cNvSpPr>
            <a:spLocks noGrp="1"/>
          </p:cNvSpPr>
          <p:nvPr>
            <p:ph type="sldNum" sz="quarter" idx="10"/>
          </p:nvPr>
        </p:nvSpPr>
        <p:spPr/>
        <p:txBody>
          <a:bodyPr/>
          <a:lstStyle/>
          <a:p>
            <a:fld id="{0BCD8505-0F1C-469B-9585-9F5CF457C4A2}" type="slidenum">
              <a:rPr lang="en-US" smtClean="0"/>
              <a:pPr/>
              <a:t>26</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Give teams time to identify the work they need to complete to improve their Tier 2 and Tier 3 services.</a:t>
            </a:r>
            <a:r>
              <a:rPr lang="en-US" baseline="0" dirty="0" smtClean="0"/>
              <a:t>  Facilitators can help teams fill in this form to be used by teams this year.</a:t>
            </a:r>
            <a:endParaRPr lang="en-US" dirty="0"/>
          </a:p>
        </p:txBody>
      </p:sp>
      <p:sp>
        <p:nvSpPr>
          <p:cNvPr id="4" name="Slide Number Placeholder 3"/>
          <p:cNvSpPr>
            <a:spLocks noGrp="1"/>
          </p:cNvSpPr>
          <p:nvPr>
            <p:ph type="sldNum" sz="quarter" idx="10"/>
          </p:nvPr>
        </p:nvSpPr>
        <p:spPr/>
        <p:txBody>
          <a:bodyPr/>
          <a:lstStyle/>
          <a:p>
            <a:fld id="{0BCD8505-0F1C-469B-9585-9F5CF457C4A2}" type="slidenum">
              <a:rPr lang="en-US" smtClean="0"/>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list of key words used to describe</a:t>
            </a:r>
            <a:r>
              <a:rPr lang="en-US" baseline="0" dirty="0" smtClean="0"/>
              <a:t> various interventions.</a:t>
            </a:r>
            <a:endParaRPr lang="en-US" dirty="0"/>
          </a:p>
        </p:txBody>
      </p:sp>
      <p:sp>
        <p:nvSpPr>
          <p:cNvPr id="4" name="Slide Number Placeholder 3"/>
          <p:cNvSpPr>
            <a:spLocks noGrp="1"/>
          </p:cNvSpPr>
          <p:nvPr>
            <p:ph type="sldNum" sz="quarter" idx="10"/>
          </p:nvPr>
        </p:nvSpPr>
        <p:spPr/>
        <p:txBody>
          <a:bodyPr/>
          <a:lstStyle/>
          <a:p>
            <a:fld id="{0BCD8505-0F1C-469B-9585-9F5CF457C4A2}"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Many schools understand that Tier 2 requires time, staff, space and programs.  They often</a:t>
            </a:r>
            <a:r>
              <a:rPr lang="en-US" baseline="0" dirty="0" smtClean="0"/>
              <a:t> lack these necessary resources.  Encourage teams to think outside the box.  Spending big bucks on fancy programs is not always the best answer.</a:t>
            </a:r>
            <a:endParaRPr lang="en-US" dirty="0" smtClean="0"/>
          </a:p>
          <a:p>
            <a:endParaRPr lang="en-US" dirty="0"/>
          </a:p>
        </p:txBody>
      </p:sp>
      <p:sp>
        <p:nvSpPr>
          <p:cNvPr id="4" name="Slide Number Placeholder 3"/>
          <p:cNvSpPr>
            <a:spLocks noGrp="1"/>
          </p:cNvSpPr>
          <p:nvPr>
            <p:ph type="sldNum" sz="quarter" idx="10"/>
          </p:nvPr>
        </p:nvSpPr>
        <p:spPr/>
        <p:txBody>
          <a:bodyPr/>
          <a:lstStyle/>
          <a:p>
            <a:fld id="{0BCD8505-0F1C-469B-9585-9F5CF457C4A2}"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Taken </a:t>
            </a:r>
            <a:r>
              <a:rPr lang="en-US" dirty="0" smtClean="0"/>
              <a:t>from the Exploring </a:t>
            </a:r>
            <a:r>
              <a:rPr lang="en-US" dirty="0" smtClean="0"/>
              <a:t>Overview</a:t>
            </a:r>
          </a:p>
          <a:p>
            <a:endParaRPr lang="en-US" dirty="0" smtClean="0"/>
          </a:p>
          <a:p>
            <a:r>
              <a:rPr lang="en-US" dirty="0" smtClean="0"/>
              <a:t>Interventions</a:t>
            </a:r>
            <a:r>
              <a:rPr lang="en-US" baseline="0" dirty="0" smtClean="0"/>
              <a:t> can be as short as 5-10 min as long as they are skill specific to address their needs.</a:t>
            </a:r>
            <a:endParaRPr lang="en-US" dirty="0"/>
          </a:p>
        </p:txBody>
      </p:sp>
      <p:sp>
        <p:nvSpPr>
          <p:cNvPr id="4" name="Slide Number Placeholder 3"/>
          <p:cNvSpPr>
            <a:spLocks noGrp="1"/>
          </p:cNvSpPr>
          <p:nvPr>
            <p:ph type="sldNum" sz="quarter" idx="10"/>
          </p:nvPr>
        </p:nvSpPr>
        <p:spPr/>
        <p:txBody>
          <a:bodyPr/>
          <a:lstStyle/>
          <a:p>
            <a:fld id="{0BCD8505-0F1C-469B-9585-9F5CF457C4A2}"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Information</a:t>
            </a:r>
            <a:r>
              <a:rPr lang="en-US" baseline="0" dirty="0" smtClean="0"/>
              <a:t> was presented by George </a:t>
            </a:r>
            <a:r>
              <a:rPr lang="en-US" baseline="0" dirty="0" err="1" smtClean="0"/>
              <a:t>Batsche</a:t>
            </a:r>
            <a:r>
              <a:rPr lang="en-US" baseline="0" dirty="0" smtClean="0"/>
              <a:t> during his presentation at MBI (2012).  </a:t>
            </a:r>
          </a:p>
          <a:p>
            <a:endParaRPr lang="en-US" baseline="0" dirty="0" smtClean="0"/>
          </a:p>
          <a:p>
            <a:r>
              <a:rPr lang="en-US" baseline="0" dirty="0" smtClean="0"/>
              <a:t>Students at Tier 2 must move!  They are not identified for life.  If early intervention is identified and targeted, 70-80% of the students will begin to close the gap towards benchmark standards.  These questions will help guide teams to identify the specific problem and prescribe the correct intervention needed.</a:t>
            </a:r>
            <a:endParaRPr lang="en-US" dirty="0"/>
          </a:p>
        </p:txBody>
      </p:sp>
      <p:sp>
        <p:nvSpPr>
          <p:cNvPr id="4" name="Slide Number Placeholder 3"/>
          <p:cNvSpPr>
            <a:spLocks noGrp="1"/>
          </p:cNvSpPr>
          <p:nvPr>
            <p:ph type="sldNum" sz="quarter" idx="10"/>
          </p:nvPr>
        </p:nvSpPr>
        <p:spPr/>
        <p:txBody>
          <a:bodyPr/>
          <a:lstStyle/>
          <a:p>
            <a:fld id="{0BCD8505-0F1C-469B-9585-9F5CF457C4A2}"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Also taken</a:t>
            </a:r>
            <a:r>
              <a:rPr lang="en-US" baseline="0" dirty="0" smtClean="0"/>
              <a:t> from George </a:t>
            </a:r>
            <a:r>
              <a:rPr lang="en-US" baseline="0" dirty="0" err="1" smtClean="0"/>
              <a:t>Batsche</a:t>
            </a:r>
            <a:r>
              <a:rPr lang="en-US" baseline="0" dirty="0" smtClean="0"/>
              <a:t> (MBI, 2012). </a:t>
            </a:r>
          </a:p>
          <a:p>
            <a:endParaRPr lang="en-US" baseline="0" dirty="0" smtClean="0"/>
          </a:p>
          <a:p>
            <a:r>
              <a:rPr lang="en-US" baseline="0" dirty="0" smtClean="0"/>
              <a:t>School teams must remember that students at Tier 2 are still being held accountable for mastery of Tier 1 standards/expectations.  With this level of support 70% will attain this goal and move back to the level of Tier 1 support by the end of the year.</a:t>
            </a:r>
            <a:endParaRPr lang="en-US" dirty="0"/>
          </a:p>
        </p:txBody>
      </p:sp>
      <p:sp>
        <p:nvSpPr>
          <p:cNvPr id="4" name="Slide Number Placeholder 3"/>
          <p:cNvSpPr>
            <a:spLocks noGrp="1"/>
          </p:cNvSpPr>
          <p:nvPr>
            <p:ph type="sldNum" sz="quarter" idx="10"/>
          </p:nvPr>
        </p:nvSpPr>
        <p:spPr/>
        <p:txBody>
          <a:bodyPr/>
          <a:lstStyle/>
          <a:p>
            <a:fld id="{0BCD8505-0F1C-469B-9585-9F5CF457C4A2}"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Most schools use various instructional</a:t>
            </a:r>
            <a:r>
              <a:rPr lang="en-US" baseline="0" dirty="0" smtClean="0"/>
              <a:t> strategies at Tier I.  Strategies can also be used at Tier 2 and Tier 3.  For examples of strategies, see the following slide and matching handout created by Project REAL schools.  A list of programs is available later in the presentation.</a:t>
            </a:r>
          </a:p>
          <a:p>
            <a:endParaRPr lang="en-US" baseline="0" dirty="0" smtClean="0"/>
          </a:p>
          <a:p>
            <a:r>
              <a:rPr lang="en-US" baseline="0" dirty="0" smtClean="0"/>
              <a:t>Fidelity to these programs and strategies is very important.  If a teacher uses Think, Pair, Share but has modified the use of this strategy, fidelity may be in jeopardy.  This would no longer qualify as a evidence based intervention. </a:t>
            </a:r>
            <a:endParaRPr lang="en-US" dirty="0"/>
          </a:p>
        </p:txBody>
      </p:sp>
      <p:sp>
        <p:nvSpPr>
          <p:cNvPr id="4" name="Slide Number Placeholder 3"/>
          <p:cNvSpPr>
            <a:spLocks noGrp="1"/>
          </p:cNvSpPr>
          <p:nvPr>
            <p:ph type="sldNum" sz="quarter" idx="10"/>
          </p:nvPr>
        </p:nvSpPr>
        <p:spPr/>
        <p:txBody>
          <a:bodyPr/>
          <a:lstStyle/>
          <a:p>
            <a:fld id="{0BCD8505-0F1C-469B-9585-9F5CF457C4A2}"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Taken from Exploring</a:t>
            </a:r>
            <a:r>
              <a:rPr lang="en-US" baseline="0" dirty="0" smtClean="0"/>
              <a:t> Overview</a:t>
            </a:r>
            <a:endParaRPr lang="en-US" dirty="0"/>
          </a:p>
        </p:txBody>
      </p:sp>
      <p:sp>
        <p:nvSpPr>
          <p:cNvPr id="4" name="Slide Number Placeholder 3"/>
          <p:cNvSpPr>
            <a:spLocks noGrp="1"/>
          </p:cNvSpPr>
          <p:nvPr>
            <p:ph type="sldNum" sz="quarter" idx="10"/>
          </p:nvPr>
        </p:nvSpPr>
        <p:spPr/>
        <p:txBody>
          <a:bodyPr/>
          <a:lstStyle/>
          <a:p>
            <a:fld id="{0BCD8505-0F1C-469B-9585-9F5CF457C4A2}"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22BB63A8-CD0B-4DCC-8CAE-2ADE325838F1}" type="datetimeFigureOut">
              <a:rPr lang="en-US" smtClean="0"/>
              <a:pPr/>
              <a:t>7/13/2012</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5E25FFB8-1163-4EFE-83D0-FEB9E81639D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BB63A8-CD0B-4DCC-8CAE-2ADE325838F1}" type="datetimeFigureOut">
              <a:rPr lang="en-US" smtClean="0"/>
              <a:pPr/>
              <a:t>7/13/2012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5FFB8-1163-4EFE-83D0-FEB9E81639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BB63A8-CD0B-4DCC-8CAE-2ADE325838F1}" type="datetimeFigureOut">
              <a:rPr lang="en-US" smtClean="0"/>
              <a:pPr/>
              <a:t>7/13/2012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5FFB8-1163-4EFE-83D0-FEB9E81639D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22BB63A8-CD0B-4DCC-8CAE-2ADE325838F1}" type="datetimeFigureOut">
              <a:rPr lang="en-US" smtClean="0"/>
              <a:pPr/>
              <a:t>7/13/2012</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5E25FFB8-1163-4EFE-83D0-FEB9E81639D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22BB63A8-CD0B-4DCC-8CAE-2ADE325838F1}" type="datetimeFigureOut">
              <a:rPr lang="en-US" smtClean="0"/>
              <a:pPr/>
              <a:t>7/13/2012</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5E25FFB8-1163-4EFE-83D0-FEB9E81639D7}"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22BB63A8-CD0B-4DCC-8CAE-2ADE325838F1}" type="datetimeFigureOut">
              <a:rPr lang="en-US" smtClean="0"/>
              <a:pPr/>
              <a:t>7/13/2012</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E25FFB8-1163-4EFE-83D0-FEB9E81639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22BB63A8-CD0B-4DCC-8CAE-2ADE325838F1}" type="datetimeFigureOut">
              <a:rPr lang="en-US" smtClean="0"/>
              <a:pPr/>
              <a:t>7/13/2012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5E25FFB8-1163-4EFE-83D0-FEB9E81639D7}"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2BB63A8-CD0B-4DCC-8CAE-2ADE325838F1}" type="datetimeFigureOut">
              <a:rPr lang="en-US" smtClean="0"/>
              <a:pPr/>
              <a:t>7/13/2012</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5FFB8-1163-4EFE-83D0-FEB9E81639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2BB63A8-CD0B-4DCC-8CAE-2ADE325838F1}" type="datetimeFigureOut">
              <a:rPr lang="en-US" smtClean="0"/>
              <a:pPr/>
              <a:t>7/13/2012</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25FFB8-1163-4EFE-83D0-FEB9E81639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22BB63A8-CD0B-4DCC-8CAE-2ADE325838F1}" type="datetimeFigureOut">
              <a:rPr lang="en-US" smtClean="0"/>
              <a:pPr/>
              <a:t>7/13/2012</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25FFB8-1163-4EFE-83D0-FEB9E81639D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22BB63A8-CD0B-4DCC-8CAE-2ADE325838F1}" type="datetimeFigureOut">
              <a:rPr lang="en-US" smtClean="0"/>
              <a:pPr/>
              <a:t>7/13/2012</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E25FFB8-1163-4EFE-83D0-FEB9E81639D7}"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2BB63A8-CD0B-4DCC-8CAE-2ADE325838F1}" type="datetimeFigureOut">
              <a:rPr lang="en-US" smtClean="0"/>
              <a:pPr/>
              <a:t>7/13/2012</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E25FFB8-1163-4EFE-83D0-FEB9E81639D7}"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rti4success.org/screeningTool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rti4success.org/progressMonitoringTool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Evidence-Based Interventions</a:t>
            </a:r>
            <a:endParaRPr lang="en-US" dirty="0"/>
          </a:p>
        </p:txBody>
      </p:sp>
      <p:sp>
        <p:nvSpPr>
          <p:cNvPr id="3" name="Subtitle 2"/>
          <p:cNvSpPr>
            <a:spLocks noGrp="1"/>
          </p:cNvSpPr>
          <p:nvPr>
            <p:ph type="subTitle" idx="1"/>
          </p:nvPr>
        </p:nvSpPr>
        <p:spPr/>
        <p:txBody>
          <a:bodyPr/>
          <a:lstStyle/>
          <a:p>
            <a:r>
              <a:rPr lang="en-US" dirty="0" smtClean="0"/>
              <a:t>Tier 2 and Tier 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vs. programs</a:t>
            </a:r>
            <a:endParaRPr lang="en-US" dirty="0"/>
          </a:p>
        </p:txBody>
      </p:sp>
      <p:sp>
        <p:nvSpPr>
          <p:cNvPr id="3" name="Content Placeholder 2"/>
          <p:cNvSpPr>
            <a:spLocks noGrp="1"/>
          </p:cNvSpPr>
          <p:nvPr>
            <p:ph idx="1"/>
          </p:nvPr>
        </p:nvSpPr>
        <p:spPr/>
        <p:txBody>
          <a:bodyPr/>
          <a:lstStyle/>
          <a:p>
            <a:r>
              <a:rPr lang="en-US" dirty="0" smtClean="0"/>
              <a:t>Research based instructional strategies can be as effective as purchased programs at Tier 2</a:t>
            </a:r>
          </a:p>
          <a:p>
            <a:r>
              <a:rPr lang="en-US" dirty="0" smtClean="0"/>
              <a:t>Strategies and programs can be combined to increase student growth</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instructional strategies</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371600" y="1447800"/>
            <a:ext cx="6566997" cy="5073568"/>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smtClean="0"/>
              <a:t>Tier 3</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Tier 3: Intensive, individualized Instruction</a:t>
            </a:r>
            <a:endParaRPr lang="en-US" sz="2800" dirty="0"/>
          </a:p>
        </p:txBody>
      </p:sp>
      <p:sp>
        <p:nvSpPr>
          <p:cNvPr id="3" name="Content Placeholder 2"/>
          <p:cNvSpPr>
            <a:spLocks noGrp="1"/>
          </p:cNvSpPr>
          <p:nvPr>
            <p:ph idx="1"/>
          </p:nvPr>
        </p:nvSpPr>
        <p:spPr/>
        <p:txBody>
          <a:bodyPr/>
          <a:lstStyle/>
          <a:p>
            <a:r>
              <a:rPr lang="en-US" dirty="0" smtClean="0"/>
              <a:t>90-120 min. daily (+ or – as needed)</a:t>
            </a:r>
          </a:p>
          <a:p>
            <a:r>
              <a:rPr lang="en-US" dirty="0" smtClean="0"/>
              <a:t>Small group or one on one</a:t>
            </a:r>
          </a:p>
          <a:p>
            <a:r>
              <a:rPr lang="en-US" dirty="0" smtClean="0"/>
              <a:t>In addition to the core or using a replacement core</a:t>
            </a:r>
          </a:p>
          <a:p>
            <a:r>
              <a:rPr lang="en-US" dirty="0" smtClean="0"/>
              <a:t>Targets skill deficits as per diagnostic screenings</a:t>
            </a:r>
          </a:p>
          <a:p>
            <a:r>
              <a:rPr lang="en-US" dirty="0" smtClean="0"/>
              <a:t>Targets a FEW students (3-7%)</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Tier 3: Intensive, individualized instruction</a:t>
            </a:r>
            <a:endParaRPr lang="en-US" sz="2800" dirty="0"/>
          </a:p>
        </p:txBody>
      </p:sp>
      <p:sp>
        <p:nvSpPr>
          <p:cNvPr id="3" name="Content Placeholder 2"/>
          <p:cNvSpPr>
            <a:spLocks noGrp="1"/>
          </p:cNvSpPr>
          <p:nvPr>
            <p:ph idx="1"/>
          </p:nvPr>
        </p:nvSpPr>
        <p:spPr/>
        <p:txBody>
          <a:bodyPr>
            <a:normAutofit/>
          </a:bodyPr>
          <a:lstStyle/>
          <a:p>
            <a:r>
              <a:rPr lang="en-US" b="1" dirty="0" smtClean="0">
                <a:latin typeface="Goudy Old Style" charset="0"/>
              </a:rPr>
              <a:t>Tier 3 is effective if there is progress (i.e., gap closing) towards benchmark and/or progress monitoring goals.</a:t>
            </a:r>
            <a:endParaRPr lang="en-US" dirty="0" smtClean="0">
              <a:latin typeface="Calibri" charset="0"/>
            </a:endParaRPr>
          </a:p>
          <a:p>
            <a:pPr>
              <a:buFont typeface="Goudy Old Style" charset="0"/>
              <a:buAutoNum type="arabicPeriod"/>
            </a:pPr>
            <a:r>
              <a:rPr lang="en-US" b="1" dirty="0" smtClean="0">
                <a:latin typeface="Goudy Old Style" charset="0"/>
              </a:rPr>
              <a:t>Where is the student performing now?</a:t>
            </a:r>
          </a:p>
          <a:p>
            <a:pPr>
              <a:buFont typeface="Goudy Old Style" charset="0"/>
              <a:buAutoNum type="arabicPeriod"/>
            </a:pPr>
            <a:r>
              <a:rPr lang="en-US" b="1" dirty="0" smtClean="0">
                <a:latin typeface="Goudy Old Style" charset="0"/>
              </a:rPr>
              <a:t>Where do we want him to be?</a:t>
            </a:r>
          </a:p>
          <a:p>
            <a:pPr>
              <a:buFont typeface="Goudy Old Style" charset="0"/>
              <a:buAutoNum type="arabicPeriod"/>
            </a:pPr>
            <a:r>
              <a:rPr lang="en-US" b="1" dirty="0" smtClean="0">
                <a:latin typeface="Goudy Old Style" charset="0"/>
              </a:rPr>
              <a:t>How long do we have to get him there?</a:t>
            </a:r>
          </a:p>
          <a:p>
            <a:pPr>
              <a:buFont typeface="Goudy Old Style" charset="0"/>
              <a:buAutoNum type="arabicPeriod"/>
            </a:pPr>
            <a:r>
              <a:rPr lang="en-US" b="1" dirty="0" smtClean="0">
                <a:latin typeface="Goudy Old Style" charset="0"/>
              </a:rPr>
              <a:t>What supports has he received?</a:t>
            </a:r>
          </a:p>
          <a:p>
            <a:pPr>
              <a:buFont typeface="Goudy Old Style" charset="0"/>
              <a:buAutoNum type="arabicPeriod"/>
            </a:pPr>
            <a:r>
              <a:rPr lang="en-US" b="1" dirty="0" smtClean="0">
                <a:latin typeface="Goudy Old Style" charset="0"/>
              </a:rPr>
              <a:t>What resources will move him at that rate?</a:t>
            </a:r>
          </a:p>
          <a:p>
            <a:pPr algn="ctr"/>
            <a:endParaRPr lang="en-US" dirty="0" smtClean="0">
              <a:latin typeface="Calibri" charset="0"/>
            </a:endParaRPr>
          </a:p>
          <a:p>
            <a:endParaRPr lang="en-US" dirty="0"/>
          </a:p>
        </p:txBody>
      </p:sp>
      <p:sp>
        <p:nvSpPr>
          <p:cNvPr id="4" name="Footer Placeholder 3"/>
          <p:cNvSpPr>
            <a:spLocks noGrp="1"/>
          </p:cNvSpPr>
          <p:nvPr>
            <p:ph type="ftr" sz="quarter" idx="11"/>
          </p:nvPr>
        </p:nvSpPr>
        <p:spPr/>
        <p:txBody>
          <a:bodyPr/>
          <a:lstStyle/>
          <a:p>
            <a:r>
              <a:rPr lang="en-US" smtClean="0"/>
              <a:t>Batsche</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 we begin?</a:t>
            </a:r>
            <a:endParaRPr lang="en-US" dirty="0"/>
          </a:p>
        </p:txBody>
      </p:sp>
      <p:sp>
        <p:nvSpPr>
          <p:cNvPr id="3" name="Content Placeholder 2"/>
          <p:cNvSpPr>
            <a:spLocks noGrp="1"/>
          </p:cNvSpPr>
          <p:nvPr>
            <p:ph idx="1"/>
          </p:nvPr>
        </p:nvSpPr>
        <p:spPr/>
        <p:txBody>
          <a:bodyPr/>
          <a:lstStyle/>
          <a:p>
            <a:r>
              <a:rPr lang="en-US" dirty="0" smtClean="0"/>
              <a:t>Analyze your benchmark data</a:t>
            </a:r>
          </a:p>
          <a:p>
            <a:r>
              <a:rPr lang="en-US" dirty="0" smtClean="0"/>
              <a:t>Analyze your outcome data</a:t>
            </a:r>
          </a:p>
          <a:p>
            <a:pPr lvl="1"/>
            <a:r>
              <a:rPr lang="en-US" dirty="0" smtClean="0"/>
              <a:t>What does it say?</a:t>
            </a:r>
          </a:p>
          <a:p>
            <a:pPr lvl="1"/>
            <a:r>
              <a:rPr lang="en-US" dirty="0" smtClean="0"/>
              <a:t>Identify 1 or 2 priority areas to get you started</a:t>
            </a:r>
          </a:p>
          <a:p>
            <a:pPr lvl="1">
              <a:buNone/>
            </a:pPr>
            <a:endParaRPr lang="en-US" dirty="0" smtClean="0"/>
          </a:p>
        </p:txBody>
      </p:sp>
      <p:sp>
        <p:nvSpPr>
          <p:cNvPr id="4" name="Footer Placeholder 3"/>
          <p:cNvSpPr>
            <a:spLocks noGrp="1"/>
          </p:cNvSpPr>
          <p:nvPr>
            <p:ph type="ftr" sz="quarter" idx="11"/>
          </p:nvPr>
        </p:nvSpPr>
        <p:spPr/>
        <p:txBody>
          <a:bodyPr/>
          <a:lstStyle/>
          <a:p>
            <a:r>
              <a:rPr lang="en-US" smtClean="0"/>
              <a:t>NCRTI</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Turn</a:t>
            </a:r>
            <a:endParaRPr lang="en-US" dirty="0"/>
          </a:p>
        </p:txBody>
      </p:sp>
      <p:sp>
        <p:nvSpPr>
          <p:cNvPr id="3" name="Content Placeholder 2"/>
          <p:cNvSpPr>
            <a:spLocks noGrp="1"/>
          </p:cNvSpPr>
          <p:nvPr>
            <p:ph idx="1"/>
          </p:nvPr>
        </p:nvSpPr>
        <p:spPr/>
        <p:txBody>
          <a:bodyPr/>
          <a:lstStyle/>
          <a:p>
            <a:r>
              <a:rPr lang="en-US" dirty="0" smtClean="0"/>
              <a:t>Use your CRT data from last year and your benchmarking data from this year.</a:t>
            </a:r>
          </a:p>
          <a:p>
            <a:pPr lvl="1"/>
            <a:r>
              <a:rPr lang="en-US" dirty="0" smtClean="0"/>
              <a:t>What does it say?</a:t>
            </a:r>
          </a:p>
          <a:p>
            <a:pPr lvl="1"/>
            <a:r>
              <a:rPr lang="en-US" dirty="0" smtClean="0"/>
              <a:t>Identify 1 or 2 priority areas to focus on this year</a:t>
            </a:r>
          </a:p>
          <a:p>
            <a:r>
              <a:rPr lang="en-US" dirty="0" smtClean="0"/>
              <a:t>Need help?</a:t>
            </a:r>
          </a:p>
          <a:p>
            <a:pPr lvl="1"/>
            <a:r>
              <a:rPr lang="en-US" dirty="0" smtClean="0"/>
              <a:t>Facilitators are here to guide your discussions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 a Step further</a:t>
            </a:r>
            <a:endParaRPr lang="en-US" dirty="0"/>
          </a:p>
        </p:txBody>
      </p:sp>
      <p:sp>
        <p:nvSpPr>
          <p:cNvPr id="3" name="Content Placeholder 2"/>
          <p:cNvSpPr>
            <a:spLocks noGrp="1"/>
          </p:cNvSpPr>
          <p:nvPr>
            <p:ph idx="1"/>
          </p:nvPr>
        </p:nvSpPr>
        <p:spPr/>
        <p:txBody>
          <a:bodyPr/>
          <a:lstStyle/>
          <a:p>
            <a:r>
              <a:rPr lang="en-US" dirty="0" smtClean="0"/>
              <a:t>Can you identify students who may have received Tier 2 or Tier 3 services last year?</a:t>
            </a:r>
          </a:p>
          <a:p>
            <a:r>
              <a:rPr lang="en-US" dirty="0" smtClean="0"/>
              <a:t>What does that data tell you about the growth of these students?</a:t>
            </a:r>
          </a:p>
          <a:p>
            <a:r>
              <a:rPr lang="en-US" dirty="0" smtClean="0"/>
              <a:t>What generalizations can be made concerning your current Tier 2 or Tier 3 services?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a:t>
            </a:r>
            <a:endParaRPr lang="en-US" dirty="0"/>
          </a:p>
        </p:txBody>
      </p:sp>
      <p:sp>
        <p:nvSpPr>
          <p:cNvPr id="3" name="Content Placeholder 2"/>
          <p:cNvSpPr>
            <a:spLocks noGrp="1"/>
          </p:cNvSpPr>
          <p:nvPr>
            <p:ph idx="1"/>
          </p:nvPr>
        </p:nvSpPr>
        <p:spPr/>
        <p:txBody>
          <a:bodyPr/>
          <a:lstStyle/>
          <a:p>
            <a:r>
              <a:rPr lang="en-US" dirty="0" smtClean="0"/>
              <a:t>What challenges did you face with this activity?</a:t>
            </a:r>
          </a:p>
          <a:p>
            <a:r>
              <a:rPr lang="en-US" dirty="0" smtClean="0"/>
              <a:t>What “</a:t>
            </a:r>
            <a:r>
              <a:rPr lang="en-US" dirty="0" err="1" smtClean="0"/>
              <a:t>aha’s</a:t>
            </a:r>
            <a:r>
              <a:rPr lang="en-US" dirty="0" smtClean="0"/>
              <a:t>” did your team experience?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components (Tier 2 and Tier 3)</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Data Management system</a:t>
            </a:r>
          </a:p>
          <a:p>
            <a:pPr lvl="1"/>
            <a:r>
              <a:rPr lang="en-US" dirty="0" smtClean="0"/>
              <a:t>Screening, progress monitoring &amp; outcome data</a:t>
            </a:r>
          </a:p>
          <a:p>
            <a:r>
              <a:rPr lang="en-US" dirty="0" smtClean="0"/>
              <a:t>Appropriate interventions </a:t>
            </a:r>
          </a:p>
          <a:p>
            <a:r>
              <a:rPr lang="en-US" dirty="0" smtClean="0"/>
              <a:t>Intervention “team” who can run this system</a:t>
            </a:r>
          </a:p>
          <a:p>
            <a:pPr>
              <a:buNone/>
            </a:pPr>
            <a:endParaRPr lang="en-US" dirty="0" smtClean="0"/>
          </a:p>
          <a:p>
            <a:pPr>
              <a:buNone/>
            </a:pPr>
            <a:r>
              <a:rPr lang="en-US" dirty="0" smtClean="0"/>
              <a:t>Need Ideas? Look Here</a:t>
            </a:r>
          </a:p>
          <a:p>
            <a:r>
              <a:rPr lang="en-US" dirty="0" smtClean="0">
                <a:hlinkClick r:id="rId3"/>
              </a:rPr>
              <a:t>http://www.rti4success.org/screeningTools/</a:t>
            </a:r>
            <a:endParaRPr lang="en-US" dirty="0" smtClean="0"/>
          </a:p>
          <a:p>
            <a:endParaRPr lang="en-US" dirty="0" smtClean="0"/>
          </a:p>
          <a:p>
            <a:r>
              <a:rPr lang="en-US" sz="2800" dirty="0" smtClean="0">
                <a:hlinkClick r:id="rId4"/>
              </a:rPr>
              <a:t>http://www.rti4success.org/progressMonitoringTools/</a:t>
            </a:r>
            <a:endParaRPr lang="en-US" sz="2800" dirty="0" smtClean="0"/>
          </a:p>
          <a:p>
            <a:endParaRPr lang="en-US" dirty="0"/>
          </a:p>
        </p:txBody>
      </p:sp>
      <p:sp>
        <p:nvSpPr>
          <p:cNvPr id="4" name="Footer Placeholder 3"/>
          <p:cNvSpPr>
            <a:spLocks noGrp="1"/>
          </p:cNvSpPr>
          <p:nvPr>
            <p:ph type="ftr" sz="quarter" idx="11"/>
          </p:nvPr>
        </p:nvSpPr>
        <p:spPr/>
        <p:txBody>
          <a:bodyPr/>
          <a:lstStyle/>
          <a:p>
            <a:r>
              <a:rPr lang="en-US" smtClean="0"/>
              <a:t>NCRTI</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goals</a:t>
            </a:r>
            <a:endParaRPr lang="en-US" dirty="0"/>
          </a:p>
        </p:txBody>
      </p:sp>
      <p:sp>
        <p:nvSpPr>
          <p:cNvPr id="3" name="Content Placeholder 2"/>
          <p:cNvSpPr>
            <a:spLocks noGrp="1"/>
          </p:cNvSpPr>
          <p:nvPr>
            <p:ph idx="1"/>
          </p:nvPr>
        </p:nvSpPr>
        <p:spPr/>
        <p:txBody>
          <a:bodyPr>
            <a:normAutofit lnSpcReduction="10000"/>
          </a:bodyPr>
          <a:lstStyle/>
          <a:p>
            <a:r>
              <a:rPr lang="en-US" dirty="0" smtClean="0"/>
              <a:t>Understand the importance of “evidence based”</a:t>
            </a:r>
          </a:p>
          <a:p>
            <a:r>
              <a:rPr lang="en-US" dirty="0" smtClean="0"/>
              <a:t>Know how to define/identify an intervention</a:t>
            </a:r>
          </a:p>
          <a:p>
            <a:r>
              <a:rPr lang="en-US" dirty="0" smtClean="0"/>
              <a:t>Understand the difference between Tier 2 and Tier 3 interventions</a:t>
            </a:r>
          </a:p>
          <a:p>
            <a:r>
              <a:rPr lang="en-US" dirty="0" smtClean="0"/>
              <a:t>Identify 1 or 2 goals for improving student growth at Tier 2 and Tier 3</a:t>
            </a:r>
          </a:p>
          <a:p>
            <a:r>
              <a:rPr lang="en-US" dirty="0" smtClean="0"/>
              <a:t>Create an action plan for improving student growth at Tier 2 and Tier 3</a:t>
            </a:r>
          </a:p>
          <a:p>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Keys to success</a:t>
            </a:r>
            <a:endParaRPr lang="en-US" dirty="0"/>
          </a:p>
        </p:txBody>
      </p:sp>
      <p:sp>
        <p:nvSpPr>
          <p:cNvPr id="3" name="Content Placeholder 2"/>
          <p:cNvSpPr>
            <a:spLocks noGrp="1"/>
          </p:cNvSpPr>
          <p:nvPr>
            <p:ph idx="1"/>
          </p:nvPr>
        </p:nvSpPr>
        <p:spPr/>
        <p:txBody>
          <a:bodyPr/>
          <a:lstStyle/>
          <a:p>
            <a:r>
              <a:rPr lang="en-US" dirty="0" smtClean="0"/>
              <a:t>Build a strong intervention team</a:t>
            </a:r>
          </a:p>
          <a:p>
            <a:r>
              <a:rPr lang="en-US" dirty="0" smtClean="0"/>
              <a:t>Provide good professional development</a:t>
            </a:r>
          </a:p>
          <a:p>
            <a:r>
              <a:rPr lang="en-US" dirty="0" smtClean="0"/>
              <a:t>Set clear procedures</a:t>
            </a:r>
          </a:p>
          <a:p>
            <a:r>
              <a:rPr lang="en-US" dirty="0" smtClean="0"/>
              <a:t>Find sufficient resources</a:t>
            </a:r>
          </a:p>
          <a:p>
            <a:r>
              <a:rPr lang="en-US" dirty="0" smtClean="0"/>
              <a:t>Communication is critical</a:t>
            </a:r>
          </a:p>
        </p:txBody>
      </p:sp>
      <p:sp>
        <p:nvSpPr>
          <p:cNvPr id="4" name="Footer Placeholder 3"/>
          <p:cNvSpPr>
            <a:spLocks noGrp="1"/>
          </p:cNvSpPr>
          <p:nvPr>
            <p:ph type="ftr" sz="quarter" idx="11"/>
          </p:nvPr>
        </p:nvSpPr>
        <p:spPr/>
        <p:txBody>
          <a:bodyPr/>
          <a:lstStyle/>
          <a:p>
            <a:r>
              <a:rPr lang="en-US" smtClean="0"/>
              <a:t>NCRTI</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 a strong intervention team</a:t>
            </a:r>
            <a:endParaRPr lang="en-US" dirty="0"/>
          </a:p>
        </p:txBody>
      </p:sp>
      <p:sp>
        <p:nvSpPr>
          <p:cNvPr id="3" name="Content Placeholder 2"/>
          <p:cNvSpPr>
            <a:spLocks noGrp="1"/>
          </p:cNvSpPr>
          <p:nvPr>
            <p:ph idx="1"/>
          </p:nvPr>
        </p:nvSpPr>
        <p:spPr/>
        <p:txBody>
          <a:bodyPr/>
          <a:lstStyle/>
          <a:p>
            <a:r>
              <a:rPr lang="en-US" dirty="0" smtClean="0"/>
              <a:t>Identify possible interventionists</a:t>
            </a:r>
          </a:p>
          <a:p>
            <a:pPr marL="742950" lvl="2" indent="-342900">
              <a:buFont typeface="Wingdings 2"/>
              <a:buChar char=""/>
            </a:pPr>
            <a:r>
              <a:rPr lang="en-US" dirty="0" smtClean="0"/>
              <a:t>Reading, math and/or behavior</a:t>
            </a:r>
          </a:p>
          <a:p>
            <a:r>
              <a:rPr lang="en-US" dirty="0" smtClean="0"/>
              <a:t>Are they highly trained?</a:t>
            </a:r>
          </a:p>
          <a:p>
            <a:r>
              <a:rPr lang="en-US" dirty="0" smtClean="0"/>
              <a:t>What resources are they lacking?</a:t>
            </a:r>
          </a:p>
          <a:p>
            <a:pPr marL="742950" lvl="2" indent="-342900">
              <a:buFont typeface="Wingdings 2"/>
              <a:buChar char=""/>
            </a:pPr>
            <a:r>
              <a:rPr lang="en-US" dirty="0" smtClean="0"/>
              <a:t>Materials, time, space, etc.</a:t>
            </a:r>
          </a:p>
          <a:p>
            <a:r>
              <a:rPr lang="en-US" dirty="0" smtClean="0"/>
              <a:t>How can you provide good professional development?</a:t>
            </a:r>
          </a:p>
        </p:txBody>
      </p:sp>
      <p:sp>
        <p:nvSpPr>
          <p:cNvPr id="4" name="Footer Placeholder 3"/>
          <p:cNvSpPr>
            <a:spLocks noGrp="1"/>
          </p:cNvSpPr>
          <p:nvPr>
            <p:ph type="ftr" sz="quarter" idx="11"/>
          </p:nvPr>
        </p:nvSpPr>
        <p:spPr/>
        <p:txBody>
          <a:bodyPr/>
          <a:lstStyle/>
          <a:p>
            <a:r>
              <a:rPr lang="en-US" smtClean="0"/>
              <a:t>Batsche</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Clear Procedures</a:t>
            </a:r>
            <a:endParaRPr lang="en-US" dirty="0"/>
          </a:p>
        </p:txBody>
      </p:sp>
      <p:sp>
        <p:nvSpPr>
          <p:cNvPr id="3" name="Content Placeholder 2"/>
          <p:cNvSpPr>
            <a:spLocks noGrp="1"/>
          </p:cNvSpPr>
          <p:nvPr>
            <p:ph idx="1"/>
          </p:nvPr>
        </p:nvSpPr>
        <p:spPr>
          <a:xfrm>
            <a:off x="304800" y="1554162"/>
            <a:ext cx="8686800" cy="4999038"/>
          </a:xfrm>
        </p:spPr>
        <p:txBody>
          <a:bodyPr>
            <a:normAutofit lnSpcReduction="10000"/>
          </a:bodyPr>
          <a:lstStyle/>
          <a:p>
            <a:r>
              <a:rPr lang="en-US" dirty="0" smtClean="0"/>
              <a:t>What decision rules will be used? </a:t>
            </a:r>
          </a:p>
          <a:p>
            <a:r>
              <a:rPr lang="en-US" dirty="0" smtClean="0"/>
              <a:t>What will we do when students do not improve? </a:t>
            </a:r>
          </a:p>
          <a:p>
            <a:r>
              <a:rPr lang="en-US" dirty="0" smtClean="0"/>
              <a:t>How will we determine if student progress is fast enough?</a:t>
            </a:r>
          </a:p>
          <a:p>
            <a:r>
              <a:rPr lang="en-US" dirty="0" smtClean="0"/>
              <a:t>Are our procedures clearly expressed for all to follow? </a:t>
            </a:r>
          </a:p>
          <a:p>
            <a:endParaRPr lang="en-US" dirty="0" smtClean="0"/>
          </a:p>
          <a:p>
            <a:r>
              <a:rPr lang="en-US" sz="2600" dirty="0" smtClean="0"/>
              <a:t>For more information on </a:t>
            </a:r>
            <a:r>
              <a:rPr lang="en-US" sz="2600" u="sng" dirty="0" smtClean="0"/>
              <a:t>decision rules</a:t>
            </a:r>
            <a:r>
              <a:rPr lang="en-US" sz="2600" dirty="0" smtClean="0"/>
              <a:t>, see page 9 of MTSS Implementation Components: </a:t>
            </a:r>
            <a:r>
              <a:rPr lang="en-US" sz="2600" i="1" dirty="0" smtClean="0"/>
              <a:t>Ensuring common language and understanding (in handouts folder)</a:t>
            </a:r>
            <a:endParaRPr lang="en-US" sz="2600" dirty="0"/>
          </a:p>
        </p:txBody>
      </p:sp>
      <p:sp>
        <p:nvSpPr>
          <p:cNvPr id="4" name="Footer Placeholder 3"/>
          <p:cNvSpPr>
            <a:spLocks noGrp="1"/>
          </p:cNvSpPr>
          <p:nvPr>
            <p:ph type="ftr" sz="quarter" idx="11"/>
          </p:nvPr>
        </p:nvSpPr>
        <p:spPr/>
        <p:txBody>
          <a:bodyPr/>
          <a:lstStyle/>
          <a:p>
            <a:r>
              <a:rPr lang="en-US" smtClean="0"/>
              <a:t>Batsche</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Sufficient resources</a:t>
            </a:r>
            <a:endParaRPr lang="en-US" dirty="0"/>
          </a:p>
        </p:txBody>
      </p:sp>
      <p:sp>
        <p:nvSpPr>
          <p:cNvPr id="3" name="Content Placeholder 2"/>
          <p:cNvSpPr>
            <a:spLocks noGrp="1"/>
          </p:cNvSpPr>
          <p:nvPr>
            <p:ph idx="1"/>
          </p:nvPr>
        </p:nvSpPr>
        <p:spPr/>
        <p:txBody>
          <a:bodyPr/>
          <a:lstStyle/>
          <a:p>
            <a:r>
              <a:rPr lang="en-US" dirty="0" smtClean="0"/>
              <a:t>Have you allocated enough funds to allow Tier 2 to be successful? </a:t>
            </a:r>
          </a:p>
          <a:p>
            <a:r>
              <a:rPr lang="en-US" dirty="0" smtClean="0"/>
              <a:t>Are there enough support staff, time and programs?  What areas of reading, math and/or behavior do you need to increase program support?</a:t>
            </a:r>
          </a:p>
          <a:p>
            <a:r>
              <a:rPr lang="en-US" dirty="0" smtClean="0"/>
              <a:t>Do you need to reallocated funds to increase student success?</a:t>
            </a:r>
            <a:endParaRPr lang="en-US" dirty="0"/>
          </a:p>
        </p:txBody>
      </p:sp>
      <p:sp>
        <p:nvSpPr>
          <p:cNvPr id="4" name="Footer Placeholder 3"/>
          <p:cNvSpPr>
            <a:spLocks noGrp="1"/>
          </p:cNvSpPr>
          <p:nvPr>
            <p:ph type="ftr" sz="quarter" idx="11"/>
          </p:nvPr>
        </p:nvSpPr>
        <p:spPr/>
        <p:txBody>
          <a:bodyPr/>
          <a:lstStyle/>
          <a:p>
            <a:r>
              <a:rPr lang="en-US" smtClean="0"/>
              <a:t>Batsche</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a:t>
            </a:r>
            <a:endParaRPr lang="en-US" dirty="0"/>
          </a:p>
        </p:txBody>
      </p:sp>
      <p:sp>
        <p:nvSpPr>
          <p:cNvPr id="3" name="Content Placeholder 2"/>
          <p:cNvSpPr>
            <a:spLocks noGrp="1"/>
          </p:cNvSpPr>
          <p:nvPr>
            <p:ph idx="1"/>
          </p:nvPr>
        </p:nvSpPr>
        <p:spPr/>
        <p:txBody>
          <a:bodyPr/>
          <a:lstStyle/>
          <a:p>
            <a:r>
              <a:rPr lang="en-US" dirty="0" smtClean="0"/>
              <a:t>The intervention team will need to effectively communicate with classroom teachers, parents and students about successes and struggles. </a:t>
            </a:r>
          </a:p>
          <a:p>
            <a:pPr lvl="1"/>
            <a:r>
              <a:rPr lang="en-US" dirty="0" smtClean="0"/>
              <a:t>How will we do this? Can we come up with some possible ideas?</a:t>
            </a:r>
            <a:endParaRPr lang="en-US" dirty="0"/>
          </a:p>
        </p:txBody>
      </p:sp>
      <p:sp>
        <p:nvSpPr>
          <p:cNvPr id="4" name="Footer Placeholder 3"/>
          <p:cNvSpPr>
            <a:spLocks noGrp="1"/>
          </p:cNvSpPr>
          <p:nvPr>
            <p:ph type="ftr" sz="quarter" idx="11"/>
          </p:nvPr>
        </p:nvSpPr>
        <p:spPr/>
        <p:txBody>
          <a:bodyPr/>
          <a:lstStyle/>
          <a:p>
            <a:r>
              <a:rPr lang="en-US" smtClean="0"/>
              <a:t>Batsche</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 Document, document!!!</a:t>
            </a:r>
            <a:endParaRPr lang="en-US" dirty="0"/>
          </a:p>
        </p:txBody>
      </p:sp>
      <p:sp>
        <p:nvSpPr>
          <p:cNvPr id="3" name="Content Placeholder 2"/>
          <p:cNvSpPr>
            <a:spLocks noGrp="1"/>
          </p:cNvSpPr>
          <p:nvPr>
            <p:ph idx="1"/>
          </p:nvPr>
        </p:nvSpPr>
        <p:spPr/>
        <p:txBody>
          <a:bodyPr/>
          <a:lstStyle/>
          <a:p>
            <a:r>
              <a:rPr lang="en-US" dirty="0" smtClean="0"/>
              <a:t>The ARM Act (Administrative Rules of Montana) require </a:t>
            </a:r>
            <a:r>
              <a:rPr lang="en-US" b="1" dirty="0" smtClean="0"/>
              <a:t>full</a:t>
            </a:r>
            <a:r>
              <a:rPr lang="en-US" dirty="0" smtClean="0"/>
              <a:t> * documentation of </a:t>
            </a:r>
            <a:r>
              <a:rPr lang="en-US" b="1" dirty="0" smtClean="0"/>
              <a:t>2 or more </a:t>
            </a:r>
            <a:r>
              <a:rPr lang="en-US" dirty="0" smtClean="0"/>
              <a:t> interventions before a student can be referred  for special education testing.    </a:t>
            </a:r>
          </a:p>
          <a:p>
            <a:endParaRPr lang="en-US" dirty="0"/>
          </a:p>
          <a:p>
            <a:endParaRPr lang="en-US" dirty="0" smtClean="0"/>
          </a:p>
          <a:p>
            <a:endParaRPr lang="en-US" dirty="0"/>
          </a:p>
          <a:p>
            <a:pPr marL="0" indent="0">
              <a:buNone/>
            </a:pPr>
            <a:r>
              <a:rPr lang="en-US" dirty="0" smtClean="0"/>
              <a:t>* See RTI-E  special </a:t>
            </a:r>
            <a:r>
              <a:rPr lang="en-US" dirty="0" err="1" smtClean="0"/>
              <a:t>ed</a:t>
            </a:r>
            <a:r>
              <a:rPr lang="en-US" dirty="0" smtClean="0"/>
              <a:t> form  </a:t>
            </a:r>
            <a:endParaRPr lang="en-US" dirty="0"/>
          </a:p>
        </p:txBody>
      </p:sp>
      <p:sp>
        <p:nvSpPr>
          <p:cNvPr id="4" name="Footer Placeholder 3"/>
          <p:cNvSpPr>
            <a:spLocks noGrp="1"/>
          </p:cNvSpPr>
          <p:nvPr>
            <p:ph type="ftr" sz="quarter" idx="11"/>
          </p:nvPr>
        </p:nvSpPr>
        <p:spPr/>
        <p:txBody>
          <a:bodyPr/>
          <a:lstStyle/>
          <a:p>
            <a:r>
              <a:rPr lang="en-US" smtClean="0"/>
              <a:t>MT OPI, ARM</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Programs</a:t>
            </a:r>
            <a:endParaRPr lang="en-US"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1284133" y="1219200"/>
            <a:ext cx="6808304" cy="5257800"/>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your action plan</a:t>
            </a:r>
            <a:endParaRPr lang="en-US" dirty="0"/>
          </a:p>
        </p:txBody>
      </p:sp>
      <p:pic>
        <p:nvPicPr>
          <p:cNvPr id="3074" name="Picture 2"/>
          <p:cNvPicPr>
            <a:picLocks noGrp="1" noChangeAspect="1" noChangeArrowheads="1"/>
          </p:cNvPicPr>
          <p:nvPr>
            <p:ph idx="1"/>
          </p:nvPr>
        </p:nvPicPr>
        <p:blipFill>
          <a:blip r:embed="rId3" cstate="print"/>
          <a:srcRect/>
          <a:stretch>
            <a:fillRect/>
          </a:stretch>
        </p:blipFill>
        <p:spPr bwMode="auto">
          <a:xfrm>
            <a:off x="1219200" y="1295400"/>
            <a:ext cx="6857999" cy="5294252"/>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fontScale="92500"/>
          </a:bodyPr>
          <a:lstStyle/>
          <a:p>
            <a:r>
              <a:rPr lang="en-US" b="1" dirty="0" smtClean="0"/>
              <a:t>How to Develop an Effective Tier 2 System, 2012,</a:t>
            </a:r>
            <a:r>
              <a:rPr lang="en-US" dirty="0" smtClean="0"/>
              <a:t> Evelyn Johnson, </a:t>
            </a:r>
            <a:r>
              <a:rPr lang="en-US" dirty="0" err="1" smtClean="0"/>
              <a:t>Ed.D</a:t>
            </a:r>
            <a:r>
              <a:rPr lang="en-US" dirty="0" smtClean="0"/>
              <a:t>., Associate Professor, Special Education, Executive Director, Lee Pesky Learning Center, Boise State University, NCRTI.</a:t>
            </a:r>
          </a:p>
          <a:p>
            <a:r>
              <a:rPr lang="en-US" b="1" dirty="0" smtClean="0"/>
              <a:t>Integrating </a:t>
            </a:r>
            <a:r>
              <a:rPr lang="en-US" b="1" dirty="0" err="1" smtClean="0"/>
              <a:t>RtI</a:t>
            </a:r>
            <a:r>
              <a:rPr lang="en-US" b="1" dirty="0" smtClean="0"/>
              <a:t> and PBS Into a Single</a:t>
            </a:r>
            <a:br>
              <a:rPr lang="en-US" b="1" dirty="0" smtClean="0"/>
            </a:br>
            <a:r>
              <a:rPr lang="en-US" b="1" dirty="0" smtClean="0"/>
              <a:t> Multi-Tiered System of Supports (MTSS), </a:t>
            </a:r>
            <a:r>
              <a:rPr lang="en-US" dirty="0" err="1" smtClean="0"/>
              <a:t>Batsche</a:t>
            </a:r>
            <a:r>
              <a:rPr lang="en-US" dirty="0" smtClean="0"/>
              <a:t>,  George M., Director of Institute for School Reform, University of South Florida, 2012. (MBI Presentation)</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“Evidence based”?</a:t>
            </a:r>
            <a:endParaRPr lang="en-US" dirty="0"/>
          </a:p>
        </p:txBody>
      </p:sp>
      <p:sp>
        <p:nvSpPr>
          <p:cNvPr id="3" name="Content Placeholder 2"/>
          <p:cNvSpPr>
            <a:spLocks noGrp="1"/>
          </p:cNvSpPr>
          <p:nvPr>
            <p:ph idx="1"/>
          </p:nvPr>
        </p:nvSpPr>
        <p:spPr/>
        <p:txBody>
          <a:bodyPr/>
          <a:lstStyle/>
          <a:p>
            <a:r>
              <a:rPr lang="en-US" dirty="0" smtClean="0"/>
              <a:t>Educational practices/instructional strategies supported by relevant scientific research studies</a:t>
            </a:r>
            <a:endParaRPr lang="en-US" dirty="0"/>
          </a:p>
        </p:txBody>
      </p:sp>
      <p:sp>
        <p:nvSpPr>
          <p:cNvPr id="4" name="Footer Placeholder 3"/>
          <p:cNvSpPr>
            <a:spLocks noGrp="1"/>
          </p:cNvSpPr>
          <p:nvPr>
            <p:ph type="ftr" sz="quarter" idx="11"/>
          </p:nvPr>
        </p:nvSpPr>
        <p:spPr/>
        <p:txBody>
          <a:bodyPr/>
          <a:lstStyle/>
          <a:p>
            <a:r>
              <a:rPr lang="en-US" smtClean="0"/>
              <a:t>NCRTI</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interventions?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systematic and explicit instruction </a:t>
            </a:r>
          </a:p>
          <a:p>
            <a:r>
              <a:rPr lang="en-US" dirty="0" smtClean="0"/>
              <a:t>provided to accelerate growth in an area of identified need </a:t>
            </a:r>
          </a:p>
          <a:p>
            <a:r>
              <a:rPr lang="en-US" dirty="0" smtClean="0"/>
              <a:t>provided by both special and general educators</a:t>
            </a:r>
          </a:p>
          <a:p>
            <a:r>
              <a:rPr lang="en-US" dirty="0" smtClean="0"/>
              <a:t>designed to improve performance relative to a specific, measurable goal</a:t>
            </a:r>
          </a:p>
          <a:p>
            <a:r>
              <a:rPr lang="en-US" dirty="0" smtClean="0"/>
              <a:t>based on valid information about current performance</a:t>
            </a:r>
          </a:p>
          <a:p>
            <a:r>
              <a:rPr lang="en-US" dirty="0" smtClean="0"/>
              <a:t>includes ongoing student progress monitoring</a:t>
            </a:r>
            <a:endParaRPr lang="en-US" dirty="0"/>
          </a:p>
        </p:txBody>
      </p:sp>
      <p:sp>
        <p:nvSpPr>
          <p:cNvPr id="4" name="Footer Placeholder 3"/>
          <p:cNvSpPr>
            <a:spLocks noGrp="1"/>
          </p:cNvSpPr>
          <p:nvPr>
            <p:ph type="ftr" sz="quarter" idx="11"/>
          </p:nvPr>
        </p:nvSpPr>
        <p:spPr/>
        <p:txBody>
          <a:bodyPr/>
          <a:lstStyle/>
          <a:p>
            <a:r>
              <a:rPr lang="en-US" smtClean="0"/>
              <a:t>NCRTI</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smtClean="0"/>
              <a:t>Tier 2</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Tier 2?</a:t>
            </a:r>
            <a:endParaRPr lang="en-US" dirty="0"/>
          </a:p>
        </p:txBody>
      </p:sp>
      <p:sp>
        <p:nvSpPr>
          <p:cNvPr id="3" name="Content Placeholder 2"/>
          <p:cNvSpPr>
            <a:spLocks noGrp="1"/>
          </p:cNvSpPr>
          <p:nvPr>
            <p:ph idx="1"/>
          </p:nvPr>
        </p:nvSpPr>
        <p:spPr/>
        <p:txBody>
          <a:bodyPr/>
          <a:lstStyle/>
          <a:p>
            <a:r>
              <a:rPr lang="en-US" dirty="0" smtClean="0"/>
              <a:t>Small-group instruction that relies on evidence based interventions that specify the instructional procedures, duration, and frequency of instruction</a:t>
            </a:r>
          </a:p>
          <a:p>
            <a:endParaRPr lang="en-US" dirty="0" smtClean="0"/>
          </a:p>
          <a:p>
            <a:r>
              <a:rPr lang="en-US" dirty="0" smtClean="0"/>
              <a:t>We know what to do but we struggle to understand how to do it!</a:t>
            </a:r>
          </a:p>
          <a:p>
            <a:endParaRPr lang="en-US" dirty="0"/>
          </a:p>
        </p:txBody>
      </p:sp>
      <p:sp>
        <p:nvSpPr>
          <p:cNvPr id="4" name="Footer Placeholder 3"/>
          <p:cNvSpPr>
            <a:spLocks noGrp="1"/>
          </p:cNvSpPr>
          <p:nvPr>
            <p:ph type="ftr" sz="quarter" idx="11"/>
          </p:nvPr>
        </p:nvSpPr>
        <p:spPr/>
        <p:txBody>
          <a:bodyPr/>
          <a:lstStyle/>
          <a:p>
            <a:r>
              <a:rPr lang="en-US" smtClean="0"/>
              <a:t>NCRTI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Tier 2 : Strategic instruction</a:t>
            </a:r>
            <a:endParaRPr lang="en-US" dirty="0"/>
          </a:p>
        </p:txBody>
      </p:sp>
      <p:sp>
        <p:nvSpPr>
          <p:cNvPr id="3" name="Content Placeholder 2"/>
          <p:cNvSpPr>
            <a:spLocks noGrp="1"/>
          </p:cNvSpPr>
          <p:nvPr>
            <p:ph idx="1"/>
          </p:nvPr>
        </p:nvSpPr>
        <p:spPr/>
        <p:txBody>
          <a:bodyPr>
            <a:normAutofit/>
          </a:bodyPr>
          <a:lstStyle/>
          <a:p>
            <a:r>
              <a:rPr lang="en-US" dirty="0" smtClean="0"/>
              <a:t>30-45 </a:t>
            </a:r>
            <a:r>
              <a:rPr lang="en-US" dirty="0" smtClean="0"/>
              <a:t>min. daily (can be + or -)</a:t>
            </a:r>
          </a:p>
          <a:p>
            <a:r>
              <a:rPr lang="en-US" dirty="0" smtClean="0"/>
              <a:t>Smaller group</a:t>
            </a:r>
          </a:p>
          <a:p>
            <a:r>
              <a:rPr lang="en-US" dirty="0" smtClean="0"/>
              <a:t>Typically in addition to the core</a:t>
            </a:r>
          </a:p>
          <a:p>
            <a:r>
              <a:rPr lang="en-US" dirty="0" smtClean="0"/>
              <a:t>Targets specific skill deficits</a:t>
            </a:r>
          </a:p>
          <a:p>
            <a:r>
              <a:rPr lang="en-US" dirty="0" smtClean="0"/>
              <a:t>Can be part of core, supplemental to the core, or both</a:t>
            </a:r>
          </a:p>
          <a:p>
            <a:r>
              <a:rPr lang="en-US" dirty="0" smtClean="0"/>
              <a:t>Targets SOME students (approx. 10-20</a:t>
            </a:r>
            <a:r>
              <a:rPr lang="en-US" dirty="0" smtClean="0"/>
              <a:t>%)</a:t>
            </a:r>
          </a:p>
          <a:p>
            <a:endParaRPr lang="en-US" dirty="0" smtClean="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Tier 2: Supplemental, targeted instruction</a:t>
            </a:r>
            <a:endParaRPr lang="en-US" sz="2800" dirty="0"/>
          </a:p>
        </p:txBody>
      </p:sp>
      <p:sp>
        <p:nvSpPr>
          <p:cNvPr id="3" name="Content Placeholder 2"/>
          <p:cNvSpPr>
            <a:spLocks noGrp="1"/>
          </p:cNvSpPr>
          <p:nvPr>
            <p:ph idx="1"/>
          </p:nvPr>
        </p:nvSpPr>
        <p:spPr/>
        <p:txBody>
          <a:bodyPr>
            <a:normAutofit fontScale="92500" lnSpcReduction="10000"/>
          </a:bodyPr>
          <a:lstStyle/>
          <a:p>
            <a:r>
              <a:rPr lang="en-US" dirty="0" smtClean="0">
                <a:latin typeface="Calibri" charset="0"/>
              </a:rPr>
              <a:t>Tier 2 is effective if at least 70-80% of students improve performance (i.e., gap is closing towards benchmark and/or progress monitoring standards).</a:t>
            </a:r>
          </a:p>
          <a:p>
            <a:pPr>
              <a:buFont typeface="Goudy Old Style" charset="0"/>
              <a:buAutoNum type="arabicPeriod"/>
            </a:pPr>
            <a:r>
              <a:rPr lang="en-US" b="1" dirty="0" smtClean="0">
                <a:latin typeface="Calibri" charset="0"/>
              </a:rPr>
              <a:t>Where are the students performing now?</a:t>
            </a:r>
          </a:p>
          <a:p>
            <a:pPr>
              <a:buFont typeface="Goudy Old Style" charset="0"/>
              <a:buAutoNum type="arabicPeriod"/>
            </a:pPr>
            <a:r>
              <a:rPr lang="en-US" b="1" dirty="0" smtClean="0">
                <a:latin typeface="Calibri" charset="0"/>
              </a:rPr>
              <a:t>Where do we want them to be?</a:t>
            </a:r>
          </a:p>
          <a:p>
            <a:pPr>
              <a:buFont typeface="Goudy Old Style" charset="0"/>
              <a:buAutoNum type="arabicPeriod"/>
            </a:pPr>
            <a:r>
              <a:rPr lang="en-US" b="1" dirty="0" smtClean="0">
                <a:latin typeface="Calibri" charset="0"/>
              </a:rPr>
              <a:t>How long do we have to get them there?</a:t>
            </a:r>
          </a:p>
          <a:p>
            <a:pPr>
              <a:buFont typeface="Goudy Old Style" charset="0"/>
              <a:buAutoNum type="arabicPeriod"/>
            </a:pPr>
            <a:r>
              <a:rPr lang="en-US" b="1" dirty="0" smtClean="0">
                <a:latin typeface="Calibri" charset="0"/>
              </a:rPr>
              <a:t>How much do they have to grow per year/monthly to get there?</a:t>
            </a:r>
          </a:p>
          <a:p>
            <a:pPr>
              <a:buFont typeface="Goudy Old Style" charset="0"/>
              <a:buAutoNum type="arabicPeriod"/>
            </a:pPr>
            <a:r>
              <a:rPr lang="en-US" b="1" dirty="0" smtClean="0">
                <a:latin typeface="Calibri" charset="0"/>
              </a:rPr>
              <a:t>What resources will move them at that rate?</a:t>
            </a:r>
            <a:endParaRPr lang="en-US" sz="3600" dirty="0" smtClean="0">
              <a:latin typeface="Calibri" charset="0"/>
            </a:endParaRPr>
          </a:p>
          <a:p>
            <a:endParaRPr lang="en-US" dirty="0"/>
          </a:p>
        </p:txBody>
      </p:sp>
      <p:sp>
        <p:nvSpPr>
          <p:cNvPr id="4" name="Footer Placeholder 3"/>
          <p:cNvSpPr>
            <a:spLocks noGrp="1"/>
          </p:cNvSpPr>
          <p:nvPr>
            <p:ph type="ftr" sz="quarter" idx="11"/>
          </p:nvPr>
        </p:nvSpPr>
        <p:spPr/>
        <p:txBody>
          <a:bodyPr/>
          <a:lstStyle/>
          <a:p>
            <a:r>
              <a:rPr lang="en-US" smtClean="0"/>
              <a:t>Batsche</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Tier 2: Critical Issues</a:t>
            </a:r>
            <a:endParaRPr lang="en-US" dirty="0"/>
          </a:p>
        </p:txBody>
      </p:sp>
      <p:sp>
        <p:nvSpPr>
          <p:cNvPr id="3" name="Content Placeholder 2"/>
          <p:cNvSpPr>
            <a:spLocks noGrp="1"/>
          </p:cNvSpPr>
          <p:nvPr>
            <p:ph idx="1"/>
          </p:nvPr>
        </p:nvSpPr>
        <p:spPr/>
        <p:txBody>
          <a:bodyPr/>
          <a:lstStyle/>
          <a:p>
            <a:r>
              <a:rPr lang="en-US" dirty="0" smtClean="0"/>
              <a:t>Purpose and expectation of Tier 2 services should be explicit and understood by all:</a:t>
            </a:r>
          </a:p>
          <a:p>
            <a:pPr lvl="1"/>
            <a:r>
              <a:rPr lang="en-US" dirty="0" smtClean="0"/>
              <a:t>Increase performance of students relative to Tier 1 standards</a:t>
            </a:r>
          </a:p>
          <a:p>
            <a:pPr lvl="1"/>
            <a:r>
              <a:rPr lang="en-US" dirty="0" smtClean="0"/>
              <a:t>Link curriculum content and strategies with Tier 1</a:t>
            </a:r>
          </a:p>
          <a:p>
            <a:pPr lvl="1"/>
            <a:r>
              <a:rPr lang="en-US" dirty="0" smtClean="0"/>
              <a:t>Assess against Tier 1 expectations</a:t>
            </a:r>
          </a:p>
          <a:p>
            <a:pPr lvl="1"/>
            <a:r>
              <a:rPr lang="en-US" b="1" dirty="0" smtClean="0"/>
              <a:t>70% of students receiving Tier 2 should attain proficiency </a:t>
            </a:r>
          </a:p>
          <a:p>
            <a:endParaRPr lang="en-US" dirty="0"/>
          </a:p>
        </p:txBody>
      </p:sp>
      <p:sp>
        <p:nvSpPr>
          <p:cNvPr id="4" name="Footer Placeholder 3"/>
          <p:cNvSpPr>
            <a:spLocks noGrp="1"/>
          </p:cNvSpPr>
          <p:nvPr>
            <p:ph type="ftr" sz="quarter" idx="11"/>
          </p:nvPr>
        </p:nvSpPr>
        <p:spPr/>
        <p:txBody>
          <a:bodyPr/>
          <a:lstStyle/>
          <a:p>
            <a:r>
              <a:rPr lang="en-US" smtClean="0"/>
              <a:t>Batsche</a:t>
            </a:r>
            <a:endParaRPr 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468</TotalTime>
  <Words>2155</Words>
  <Application>Microsoft Office PowerPoint</Application>
  <PresentationFormat>On-screen Show (4:3)</PresentationFormat>
  <Paragraphs>215</Paragraphs>
  <Slides>28</Slides>
  <Notes>23</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Trek</vt:lpstr>
      <vt:lpstr>Evidence-Based Interventions</vt:lpstr>
      <vt:lpstr>Learning goals</vt:lpstr>
      <vt:lpstr>What is “Evidence based”?</vt:lpstr>
      <vt:lpstr>What are interventions?</vt:lpstr>
      <vt:lpstr>Tier 2</vt:lpstr>
      <vt:lpstr>What is Tier 2?</vt:lpstr>
      <vt:lpstr>Tier 2 : Strategic instruction</vt:lpstr>
      <vt:lpstr>Tier 2: Supplemental, targeted instruction</vt:lpstr>
      <vt:lpstr>Tier 2: Critical Issues</vt:lpstr>
      <vt:lpstr>Strategies vs. programs</vt:lpstr>
      <vt:lpstr>Examples: instructional strategies</vt:lpstr>
      <vt:lpstr>Tier 3</vt:lpstr>
      <vt:lpstr>Tier 3: Intensive, individualized Instruction</vt:lpstr>
      <vt:lpstr>Tier 3: Intensive, individualized instruction</vt:lpstr>
      <vt:lpstr>Where do we begin?</vt:lpstr>
      <vt:lpstr>Your Turn</vt:lpstr>
      <vt:lpstr>Go a Step further</vt:lpstr>
      <vt:lpstr>Reflect</vt:lpstr>
      <vt:lpstr>3 components (Tier 2 and Tier 3)</vt:lpstr>
      <vt:lpstr>Keys to success</vt:lpstr>
      <vt:lpstr>Build a strong intervention team</vt:lpstr>
      <vt:lpstr>Clear Procedures</vt:lpstr>
      <vt:lpstr>Find Sufficient resources</vt:lpstr>
      <vt:lpstr>Communication</vt:lpstr>
      <vt:lpstr>Document, Document, document!!!</vt:lpstr>
      <vt:lpstr>Examples: Programs</vt:lpstr>
      <vt:lpstr>Create your action plan</vt:lpstr>
      <vt:lpstr>resources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Evidence-Based Interventions</dc:title>
  <dc:creator>d-phillips</dc:creator>
  <cp:lastModifiedBy>Owner</cp:lastModifiedBy>
  <cp:revision>45</cp:revision>
  <dcterms:created xsi:type="dcterms:W3CDTF">2012-06-26T13:48:27Z</dcterms:created>
  <dcterms:modified xsi:type="dcterms:W3CDTF">2012-07-13T17:10:06Z</dcterms:modified>
</cp:coreProperties>
</file>